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18"/>
  </p:notesMasterIdLst>
  <p:sldIdLst>
    <p:sldId id="256" r:id="rId2"/>
    <p:sldId id="712" r:id="rId3"/>
    <p:sldId id="716" r:id="rId4"/>
    <p:sldId id="717" r:id="rId5"/>
    <p:sldId id="689" r:id="rId6"/>
    <p:sldId id="725" r:id="rId7"/>
    <p:sldId id="723" r:id="rId8"/>
    <p:sldId id="724" r:id="rId9"/>
    <p:sldId id="726" r:id="rId10"/>
    <p:sldId id="728" r:id="rId11"/>
    <p:sldId id="729" r:id="rId12"/>
    <p:sldId id="718" r:id="rId13"/>
    <p:sldId id="714" r:id="rId14"/>
    <p:sldId id="721" r:id="rId15"/>
    <p:sldId id="719" r:id="rId16"/>
    <p:sldId id="73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07"/>
    <p:restoredTop sz="89320"/>
  </p:normalViewPr>
  <p:slideViewPr>
    <p:cSldViewPr snapToGrid="0" snapToObjects="1">
      <p:cViewPr varScale="1">
        <p:scale>
          <a:sx n="109" d="100"/>
          <a:sy n="109" d="100"/>
        </p:scale>
        <p:origin x="480" y="19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AA5D3-84A7-7949-813A-AB85629768F8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FC8DF-937C-FE40-8FD8-A18615E18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97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FC8DF-937C-FE40-8FD8-A18615E18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3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8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4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9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63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4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4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4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4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2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0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6D158-DD35-714A-913F-7434C077CD4C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18B4D-8C7F-C543-B81B-68D57F9B8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1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sdms.colorado.edu/mediawiki/images/CTSP_WhitePaper_Final.pdf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os.org/articles/how-forecasting-models-are-changing-the-way-we-fight-fire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5FCBA-4730-344F-BAF1-E3C558543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177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3777C-85EB-5748-A90C-3A1FEEEB9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3532"/>
            <a:ext cx="9144000" cy="290051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Exploring Surface Processes: How to Build Coupled Models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Brainstorm</a:t>
            </a:r>
            <a:br>
              <a:rPr lang="en-US" b="1" dirty="0"/>
            </a:b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BD817-1FA0-C24C-8B94-0315820B4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37243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Mark Piper, Nicole Gasparini, Andrew Ashton, Nate Lyons, Irina Overeem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B11D46-CE22-074F-94A7-C1DC340F6281}"/>
              </a:ext>
            </a:extLst>
          </p:cNvPr>
          <p:cNvSpPr txBox="1">
            <a:spLocks/>
          </p:cNvSpPr>
          <p:nvPr/>
        </p:nvSpPr>
        <p:spPr>
          <a:xfrm>
            <a:off x="1456267" y="4056063"/>
            <a:ext cx="9144000" cy="2691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000" dirty="0"/>
              <a:t>AGU Workshop 2019</a:t>
            </a:r>
          </a:p>
        </p:txBody>
      </p:sp>
    </p:spTree>
    <p:extLst>
      <p:ext uri="{BB962C8B-B14F-4D97-AF65-F5344CB8AC3E}">
        <p14:creationId xmlns:p14="http://schemas.microsoft.com/office/powerpoint/2010/main" val="1672766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6BA03-AB6F-5043-8280-69334521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729"/>
            <a:ext cx="10515600" cy="1325563"/>
          </a:xfrm>
        </p:spPr>
        <p:txBody>
          <a:bodyPr/>
          <a:lstStyle/>
          <a:p>
            <a:r>
              <a:rPr lang="en-US" dirty="0"/>
              <a:t>Tectonics and surface processes? Does coupling of these processes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6449-9CF4-664F-BBC6-2D02DF25C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9100" y="5987317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https://csdms.colorado.edu/mediawiki/images/CTSP_WhitePaper_Final.pdf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DCD1B-1D2C-594B-B5D9-666ED860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96" y="1690688"/>
            <a:ext cx="6181481" cy="3947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33C1D-8C68-914C-BAFA-F5BC3BFE9FBD}"/>
              </a:ext>
            </a:extLst>
          </p:cNvPr>
          <p:cNvSpPr txBox="1"/>
          <p:nvPr/>
        </p:nvSpPr>
        <p:spPr>
          <a:xfrm>
            <a:off x="6922477" y="3664606"/>
            <a:ext cx="4850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Example: At the scale of individual faults, coupled models such as </a:t>
            </a:r>
            <a:r>
              <a:rPr lang="en-US" sz="2000" dirty="0" err="1"/>
              <a:t>SiStER</a:t>
            </a:r>
            <a:r>
              <a:rPr lang="en-US" sz="2000" dirty="0"/>
              <a:t> demonstrate that the effect of surface processes on fault evolution is to further enhance the fault lifespan in thinner/weaker faulted layers (Olive et al., 2014; Figure 6).</a:t>
            </a:r>
          </a:p>
        </p:txBody>
      </p:sp>
    </p:spTree>
    <p:extLst>
      <p:ext uri="{BB962C8B-B14F-4D97-AF65-F5344CB8AC3E}">
        <p14:creationId xmlns:p14="http://schemas.microsoft.com/office/powerpoint/2010/main" val="317869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FBA6-0307-2C48-A35B-C78A6585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6094"/>
            <a:ext cx="10515600" cy="1325563"/>
          </a:xfrm>
        </p:spPr>
        <p:txBody>
          <a:bodyPr/>
          <a:lstStyle/>
          <a:p>
            <a:r>
              <a:rPr lang="en-US" dirty="0"/>
              <a:t>Cryosphere and surface processes?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EE1A6-2379-0B46-9E3A-FEA1C0DC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5015" y="1156865"/>
            <a:ext cx="664698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surface processes change in permafrost or glaciated terrain? Erosion can be heat controlled!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Example: River inundation brings heat into Arctic floodplains and drives up the temperature in the subsurface locally (Zheng, 2019)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B8B3A9-4DDB-594F-A6FD-02FA28886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316522" y="1198319"/>
            <a:ext cx="4934761" cy="27758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55A170-F7CD-4E4C-BDAC-47609F745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55" y="3946227"/>
            <a:ext cx="5701323" cy="2854935"/>
          </a:xfrm>
          <a:prstGeom prst="rect">
            <a:avLst/>
          </a:prstGeom>
        </p:spPr>
      </p:pic>
      <p:pic>
        <p:nvPicPr>
          <p:cNvPr id="20" name="Picture 7" descr="LeWinter_Alaska_Selects1_Permafrost_20100813_213927">
            <a:extLst>
              <a:ext uri="{FF2B5EF4-FFF2-40B4-BE49-F238E27FC236}">
                <a16:creationId xmlns:a16="http://schemas.microsoft.com/office/drawing/2014/main" id="{96D817DD-4205-9846-9113-9AFA92FB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6521" y="4173362"/>
            <a:ext cx="3583509" cy="2379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E50863-3D16-4D48-AE58-20D443C0A4A5}"/>
              </a:ext>
            </a:extLst>
          </p:cNvPr>
          <p:cNvCxnSpPr/>
          <p:nvPr/>
        </p:nvCxnSpPr>
        <p:spPr>
          <a:xfrm flipV="1">
            <a:off x="340946" y="1781908"/>
            <a:ext cx="4688254" cy="208670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088386-A9C0-894C-9831-6FAD2499D85B}"/>
              </a:ext>
            </a:extLst>
          </p:cNvPr>
          <p:cNvSpPr txBox="1"/>
          <p:nvPr/>
        </p:nvSpPr>
        <p:spPr>
          <a:xfrm rot="20199866">
            <a:off x="3900030" y="1641232"/>
            <a:ext cx="10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X-section</a:t>
            </a:r>
          </a:p>
        </p:txBody>
      </p:sp>
    </p:spTree>
    <p:extLst>
      <p:ext uri="{BB962C8B-B14F-4D97-AF65-F5344CB8AC3E}">
        <p14:creationId xmlns:p14="http://schemas.microsoft.com/office/powerpoint/2010/main" val="186296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03EC3-FE9D-2A47-8DC1-1BE86C5D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CB51-B3CC-5742-A572-AD7248E7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Split into 5 groups: Andrew Ashton, Nicole Gasparini, Mark Piper, Irina Overeem, Nathan Lyons (facilitators)</a:t>
            </a:r>
          </a:p>
          <a:p>
            <a:r>
              <a:rPr lang="en-US" dirty="0"/>
              <a:t>Each facilitator picks a a notetaker.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Step 1: Everyone in group is introduced to same questions and keywords</a:t>
            </a:r>
          </a:p>
          <a:p>
            <a:endParaRPr lang="en-US" dirty="0"/>
          </a:p>
          <a:p>
            <a:r>
              <a:rPr lang="en-US" dirty="0"/>
              <a:t>Step 2: then everyone is asked to quietly think and jot down ideas by themselves for 5-10 minutes. It is ok to have goofy ideas.  </a:t>
            </a:r>
          </a:p>
          <a:p>
            <a:endParaRPr lang="en-US" dirty="0"/>
          </a:p>
          <a:p>
            <a:r>
              <a:rPr lang="en-US" dirty="0"/>
              <a:t>Step 3: join three neighbors or friends, introduce yourselves in 1 min, 10 mins to share ideas</a:t>
            </a:r>
          </a:p>
          <a:p>
            <a:endParaRPr lang="en-US" dirty="0"/>
          </a:p>
          <a:p>
            <a:r>
              <a:rPr lang="en-US" dirty="0"/>
              <a:t>Step 4: all groups of three report on their ideas, discuss it with the whole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6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0132-75E6-134E-9D56-D15B35CA8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Leading questions on scientific challenges….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6783E1-B33E-2945-AD8D-ECC0AEF8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/>
              <a:t>What are next frontier fundamental research questions in earth surface processes?</a:t>
            </a:r>
          </a:p>
          <a:p>
            <a:r>
              <a:rPr lang="en-US" dirty="0"/>
              <a:t>How can modeling of earth surface processes help societal needs?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EC0E-420A-8843-A3F0-115F6DCD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Leading questions on the tools: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5ACC-9EBB-984D-B01D-96F826E27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modeling tools would help towards solving pressing surface dynamics science problems?</a:t>
            </a:r>
          </a:p>
          <a:p>
            <a:r>
              <a:rPr lang="en-US" dirty="0"/>
              <a:t>What modeling/data analysis tools would be needed to solve your own research questions?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model should be ‘up next’ to be incorporated into </a:t>
            </a:r>
            <a:r>
              <a:rPr lang="en-US" dirty="0" err="1"/>
              <a:t>pymt</a:t>
            </a:r>
            <a:r>
              <a:rPr lang="en-US" dirty="0"/>
              <a:t> or </a:t>
            </a:r>
            <a:r>
              <a:rPr lang="en-US" dirty="0" err="1"/>
              <a:t>landlab</a:t>
            </a:r>
            <a:r>
              <a:rPr lang="en-US" dirty="0"/>
              <a:t>, and why?</a:t>
            </a:r>
          </a:p>
          <a:p>
            <a:r>
              <a:rPr lang="en-US" dirty="0"/>
              <a:t>What would be desired features for a next generation of </a:t>
            </a:r>
            <a:r>
              <a:rPr lang="en-US" dirty="0" err="1"/>
              <a:t>pymt</a:t>
            </a:r>
            <a:r>
              <a:rPr lang="en-US" dirty="0"/>
              <a:t> or </a:t>
            </a:r>
            <a:r>
              <a:rPr lang="en-US" dirty="0" err="1"/>
              <a:t>landlab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40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32AF-DB3A-E748-B032-630F5C3F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54" y="1423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Two mindsets game: use the pens &amp; notepads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E0F907-5388-AF46-A7E9-676DFDDA766E}"/>
              </a:ext>
            </a:extLst>
          </p:cNvPr>
          <p:cNvSpPr/>
          <p:nvPr/>
        </p:nvSpPr>
        <p:spPr>
          <a:xfrm>
            <a:off x="738554" y="252105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THINK BIG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Stretch goal?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frontier?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093E8-A567-EF49-A4CE-3B01332E930B}"/>
              </a:ext>
            </a:extLst>
          </p:cNvPr>
          <p:cNvSpPr/>
          <p:nvPr/>
        </p:nvSpPr>
        <p:spPr>
          <a:xfrm>
            <a:off x="8874369" y="1659285"/>
            <a:ext cx="2684585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IT HAPPEN</a:t>
            </a:r>
          </a:p>
          <a:p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Urgent question?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Feasible goal? Doable with tools around…?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table, sitting, holding, yellow&#10;&#10;Description automatically generated">
            <a:extLst>
              <a:ext uri="{FF2B5EF4-FFF2-40B4-BE49-F238E27FC236}">
                <a16:creationId xmlns:a16="http://schemas.microsoft.com/office/drawing/2014/main" id="{BAFDE304-164A-F84F-85C2-EF2B6FED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906" y="1958350"/>
            <a:ext cx="3019755" cy="44471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828166-6277-7F4F-AA5B-08AB7E6B1E92}"/>
              </a:ext>
            </a:extLst>
          </p:cNvPr>
          <p:cNvCxnSpPr/>
          <p:nvPr/>
        </p:nvCxnSpPr>
        <p:spPr>
          <a:xfrm flipV="1">
            <a:off x="9976338" y="4595446"/>
            <a:ext cx="0" cy="45720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FC0AF8-49F4-AB45-A91E-302731B9AC44}"/>
              </a:ext>
            </a:extLst>
          </p:cNvPr>
          <p:cNvSpPr txBox="1"/>
          <p:nvPr/>
        </p:nvSpPr>
        <p:spPr>
          <a:xfrm>
            <a:off x="8175964" y="5205146"/>
            <a:ext cx="4016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Two ideas will be selected </a:t>
            </a:r>
          </a:p>
          <a:p>
            <a:pPr algn="ctr"/>
            <a:r>
              <a:rPr lang="en-US" dirty="0"/>
              <a:t>to be awarded funding</a:t>
            </a:r>
          </a:p>
          <a:p>
            <a:pPr algn="ctr"/>
            <a:r>
              <a:rPr lang="en-US" dirty="0"/>
              <a:t> for a visit to Boulder to collaborate with </a:t>
            </a:r>
          </a:p>
          <a:p>
            <a:pPr algn="ctr"/>
            <a:r>
              <a:rPr lang="en-US" dirty="0"/>
              <a:t>software engineers at CSDMS</a:t>
            </a:r>
          </a:p>
        </p:txBody>
      </p:sp>
    </p:spTree>
    <p:extLst>
      <p:ext uri="{BB962C8B-B14F-4D97-AF65-F5344CB8AC3E}">
        <p14:creationId xmlns:p14="http://schemas.microsoft.com/office/powerpoint/2010/main" val="282105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6853-83CC-7847-ADB1-14948F4F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it happen….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C517E-FAEB-A845-A35A-5E953BD5A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9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CSDMS has funding support for two mini teams to work on implementing an idea together at the Integration Facility in Boulder in 2020.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Today, we will collate ideas and then vote forward the two best ones.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CSDMS team and working group chairs will be in touch to see whether a team can be formed  and is interested. </a:t>
            </a:r>
          </a:p>
          <a:p>
            <a:pPr marL="0" indent="0">
              <a:buNone/>
            </a:pPr>
            <a:r>
              <a:rPr lang="en-US" dirty="0"/>
              <a:t>(If not, we will step down to the next team). </a:t>
            </a:r>
          </a:p>
        </p:txBody>
      </p:sp>
    </p:spTree>
    <p:extLst>
      <p:ext uri="{BB962C8B-B14F-4D97-AF65-F5344CB8AC3E}">
        <p14:creationId xmlns:p14="http://schemas.microsoft.com/office/powerpoint/2010/main" val="368251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E77364-0013-6C43-A3BF-CB0CE6EF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EF852D-7E72-CD44-A39A-AC409332F5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496478"/>
              </p:ext>
            </p:extLst>
          </p:nvPr>
        </p:nvGraphicFramePr>
        <p:xfrm>
          <a:off x="5075763" y="685800"/>
          <a:ext cx="6361649" cy="5584567"/>
        </p:xfrm>
        <a:graphic>
          <a:graphicData uri="http://schemas.openxmlformats.org/drawingml/2006/table">
            <a:tbl>
              <a:tblPr firstRow="1" bandRow="1"/>
              <a:tblGrid>
                <a:gridCol w="1980294">
                  <a:extLst>
                    <a:ext uri="{9D8B030D-6E8A-4147-A177-3AD203B41FA5}">
                      <a16:colId xmlns:a16="http://schemas.microsoft.com/office/drawing/2014/main" val="633723958"/>
                    </a:ext>
                  </a:extLst>
                </a:gridCol>
                <a:gridCol w="4381355">
                  <a:extLst>
                    <a:ext uri="{9D8B030D-6E8A-4147-A177-3AD203B41FA5}">
                      <a16:colId xmlns:a16="http://schemas.microsoft.com/office/drawing/2014/main" val="1054912870"/>
                    </a:ext>
                  </a:extLst>
                </a:gridCol>
              </a:tblGrid>
              <a:tr h="479162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8:00 - 8:30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Welcome, intros, setup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634388"/>
                  </a:ext>
                </a:extLst>
              </a:tr>
              <a:tr h="479162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8:30 - 9:30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Intro to </a:t>
                      </a:r>
                      <a:r>
                        <a:rPr lang="en-US" sz="2100" i="1">
                          <a:effectLst/>
                        </a:rPr>
                        <a:t>landlab</a:t>
                      </a:r>
                      <a:endParaRPr lang="en-US" sz="2100">
                        <a:effectLst/>
                      </a:endParaRP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41585"/>
                  </a:ext>
                </a:extLst>
              </a:tr>
              <a:tr h="479162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9:30 - 9:45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Break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114755"/>
                  </a:ext>
                </a:extLst>
              </a:tr>
              <a:tr h="792947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9:45 - 11:00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Building coupled models with </a:t>
                      </a:r>
                      <a:r>
                        <a:rPr lang="en-US" sz="2100" i="1">
                          <a:effectLst/>
                        </a:rPr>
                        <a:t>landlab</a:t>
                      </a:r>
                      <a:endParaRPr lang="en-US" sz="2100">
                        <a:effectLst/>
                      </a:endParaRP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903264"/>
                  </a:ext>
                </a:extLst>
              </a:tr>
              <a:tr h="479162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11:00 - 12:00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Intro to </a:t>
                      </a:r>
                      <a:r>
                        <a:rPr lang="en-US" sz="2100" i="1">
                          <a:effectLst/>
                        </a:rPr>
                        <a:t>pymt</a:t>
                      </a:r>
                      <a:endParaRPr lang="en-US" sz="2100">
                        <a:effectLst/>
                      </a:endParaRP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79449"/>
                  </a:ext>
                </a:extLst>
              </a:tr>
              <a:tr h="479162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12:00 - 13:15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Lunch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841984"/>
                  </a:ext>
                </a:extLst>
              </a:tr>
              <a:tr h="479162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13:15 - 14:30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Building coupled models with </a:t>
                      </a:r>
                      <a:r>
                        <a:rPr lang="en-US" sz="2100" i="1">
                          <a:effectLst/>
                        </a:rPr>
                        <a:t>pymt</a:t>
                      </a:r>
                      <a:endParaRPr lang="en-US" sz="2100">
                        <a:effectLst/>
                      </a:endParaRP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596648"/>
                  </a:ext>
                </a:extLst>
              </a:tr>
              <a:tr h="479162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14:30 - 14:45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Break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40467"/>
                  </a:ext>
                </a:extLst>
              </a:tr>
              <a:tr h="479162"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14:45 - 15:15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>
                          <a:effectLst/>
                        </a:rPr>
                        <a:t>Breakouts and brainstorms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678558"/>
                  </a:ext>
                </a:extLst>
              </a:tr>
              <a:tr h="479162">
                <a:tc>
                  <a:txBody>
                    <a:bodyPr/>
                    <a:lstStyle/>
                    <a:p>
                      <a:r>
                        <a:rPr lang="en-US" sz="2100" dirty="0">
                          <a:effectLst/>
                        </a:rPr>
                        <a:t>15:15 - 15:45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effectLst/>
                        </a:rPr>
                        <a:t>Future research directions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13809"/>
                  </a:ext>
                </a:extLst>
              </a:tr>
              <a:tr h="479162">
                <a:tc>
                  <a:txBody>
                    <a:bodyPr/>
                    <a:lstStyle/>
                    <a:p>
                      <a:r>
                        <a:rPr lang="en-US" sz="2100" dirty="0">
                          <a:effectLst/>
                        </a:rPr>
                        <a:t>15.45 – 16:00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effectLst/>
                        </a:rPr>
                        <a:t>Wrap-up, opportunities for more</a:t>
                      </a:r>
                    </a:p>
                  </a:txBody>
                  <a:tcPr marL="142074" marR="142074" marT="65573" marB="65573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55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58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1AA48-4002-9842-8ADE-55A9CC4BD30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E93B28-5DAC-5349-96DA-AC8047B30169}"/>
              </a:ext>
            </a:extLst>
          </p:cNvPr>
          <p:cNvSpPr txBox="1"/>
          <p:nvPr/>
        </p:nvSpPr>
        <p:spPr>
          <a:xfrm>
            <a:off x="7069015" y="251209"/>
            <a:ext cx="4009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Brainstorm: a rain of ideas</a:t>
            </a:r>
          </a:p>
        </p:txBody>
      </p:sp>
    </p:spTree>
    <p:extLst>
      <p:ext uri="{BB962C8B-B14F-4D97-AF65-F5344CB8AC3E}">
        <p14:creationId xmlns:p14="http://schemas.microsoft.com/office/powerpoint/2010/main" val="330671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393F-2294-AB45-85CD-378DDB5FA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639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 of Brainstorm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Identify pressing and innovative research topics in the earth surface processes that can be addressed with plug-and-play modeling</a:t>
            </a:r>
          </a:p>
        </p:txBody>
      </p:sp>
    </p:spTree>
    <p:extLst>
      <p:ext uri="{BB962C8B-B14F-4D97-AF65-F5344CB8AC3E}">
        <p14:creationId xmlns:p14="http://schemas.microsoft.com/office/powerpoint/2010/main" val="306871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46C2-DE2C-EB4A-B1B2-3373C47C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95" y="-68608"/>
            <a:ext cx="10515600" cy="1325563"/>
          </a:xfrm>
        </p:spPr>
        <p:txBody>
          <a:bodyPr/>
          <a:lstStyle/>
          <a:p>
            <a:r>
              <a:rPr lang="en-US" dirty="0"/>
              <a:t>Examples of community research questions*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FB5B8C-375D-8D43-A894-E2992BC0C3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drainage networks form after glaciation?</a:t>
            </a:r>
          </a:p>
          <a:p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b="1" dirty="0"/>
              <a:t>Can we better predict flood inundation? </a:t>
            </a:r>
          </a:p>
          <a:p>
            <a:pPr marL="0" indent="0">
              <a:buNone/>
            </a:pPr>
            <a:endParaRPr lang="en-US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b="1" dirty="0"/>
              <a:t>How do hurricanes trigger deep-sea turbidity currents? </a:t>
            </a:r>
          </a:p>
          <a:p>
            <a:endParaRPr lang="en-US" sz="1900" b="1" dirty="0"/>
          </a:p>
          <a:p>
            <a:r>
              <a:rPr lang="en-US" sz="1900" b="1" dirty="0"/>
              <a:t>How do Arctic rivers affect permafrost melt?</a:t>
            </a:r>
          </a:p>
          <a:p>
            <a:endParaRPr lang="en-US" sz="1900" b="1" dirty="0"/>
          </a:p>
          <a:p>
            <a:r>
              <a:rPr lang="en-US" sz="1900" b="1" dirty="0"/>
              <a:t>How are climate and sea level cycles reflected in marine stratigraphy? </a:t>
            </a:r>
          </a:p>
          <a:p>
            <a:endParaRPr lang="en-US" sz="1900" b="1" dirty="0"/>
          </a:p>
          <a:p>
            <a:r>
              <a:rPr lang="en-US" sz="1900" b="1" dirty="0"/>
              <a:t>When does stream offset accurately record fault slip?</a:t>
            </a:r>
            <a:endParaRPr lang="en-US" sz="1800" b="1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7542A4-8971-9242-8D30-E9B130E76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2042" y="1845488"/>
            <a:ext cx="538798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1900" b="1" dirty="0"/>
              <a:t>How can we efficiently predict debris-flow timing?</a:t>
            </a:r>
          </a:p>
          <a:p>
            <a:endParaRPr lang="en-US" sz="1900" b="1" dirty="0"/>
          </a:p>
          <a:p>
            <a:r>
              <a:rPr lang="en-US" sz="1900" b="1" dirty="0"/>
              <a:t>Can sediment provenance reveal environmental signals in stratigraphy? </a:t>
            </a:r>
          </a:p>
          <a:p>
            <a:endParaRPr lang="en-US" sz="1900" b="1" dirty="0"/>
          </a:p>
          <a:p>
            <a:r>
              <a:rPr lang="en-US" sz="1900" b="1" dirty="0"/>
              <a:t>How will sea-level rise impact coastal deltas?</a:t>
            </a:r>
          </a:p>
          <a:p>
            <a:endParaRPr lang="en-US" sz="1900" b="1" dirty="0"/>
          </a:p>
          <a:p>
            <a:r>
              <a:rPr lang="en-US" sz="1900" b="1" dirty="0"/>
              <a:t>How do cycles in climate and vegetation influence landscape evolution?</a:t>
            </a:r>
          </a:p>
          <a:p>
            <a:endParaRPr lang="en-US" sz="1900" b="1" dirty="0"/>
          </a:p>
          <a:p>
            <a:r>
              <a:rPr lang="en-US" sz="1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we forecast erosion at hazardous waste sites? </a:t>
            </a:r>
            <a:endParaRPr lang="en-US" sz="1900" b="1" dirty="0"/>
          </a:p>
          <a:p>
            <a:endParaRPr lang="en-US" sz="1900" b="1" dirty="0"/>
          </a:p>
          <a:p>
            <a:r>
              <a:rPr lang="en-US" sz="1900" b="1" dirty="0"/>
              <a:t>Can changes in grazing and wildfire regime trigger woody plant encroachment?</a:t>
            </a:r>
            <a:endParaRPr lang="en-US" sz="1800" b="1" dirty="0"/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AA4A14-8894-3C42-83FF-2F206FDE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65" y="3917517"/>
            <a:ext cx="714048" cy="4857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223E88-61C8-2847-875C-AE7AEFAA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88" y="1753748"/>
            <a:ext cx="555165" cy="455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285A02-56CD-8345-865F-EDF2B1C18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42" y="1690688"/>
            <a:ext cx="645310" cy="443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7CC9DA-66CB-934A-88F1-C3D932FAE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50" y="2365404"/>
            <a:ext cx="822294" cy="4386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E61BCC-17E0-6F47-ADF7-AB4C703DF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02" y="3089378"/>
            <a:ext cx="733802" cy="445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E47792-33E6-2542-8872-9AACEF1C5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84" y="3820305"/>
            <a:ext cx="778260" cy="4242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246ACB-1F12-7C46-97E3-A46B85D848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50" y="4563398"/>
            <a:ext cx="780254" cy="4021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8242D1-3F54-DB47-9061-7207731A36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055" y="5209632"/>
            <a:ext cx="552687" cy="6866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97AAA4-1BCE-8649-9F03-A3E69568AB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53834" y="2454465"/>
            <a:ext cx="692686" cy="4769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1120C88-CAFB-F64C-B10E-EA31391E36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5278" y="3223522"/>
            <a:ext cx="730818" cy="440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3E389C2-2220-E34E-A299-7D2FBF4CBF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4795" y="4692779"/>
            <a:ext cx="680918" cy="4193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B38B775-C49C-D548-A7A2-B9A17FEF26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4795" y="5437135"/>
            <a:ext cx="672533" cy="37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F37680B-6109-9249-91EA-9CB9085930CE}"/>
              </a:ext>
            </a:extLst>
          </p:cNvPr>
          <p:cNvSpPr txBox="1"/>
          <p:nvPr/>
        </p:nvSpPr>
        <p:spPr>
          <a:xfrm>
            <a:off x="4088518" y="6420454"/>
            <a:ext cx="404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* addressed using CSDMS technology</a:t>
            </a:r>
          </a:p>
        </p:txBody>
      </p:sp>
    </p:spTree>
    <p:extLst>
      <p:ext uri="{BB962C8B-B14F-4D97-AF65-F5344CB8AC3E}">
        <p14:creationId xmlns:p14="http://schemas.microsoft.com/office/powerpoint/2010/main" val="381248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32BB-2814-B645-8145-E71EF0C2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89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Fundamental sediment transport laws are not sufficient?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D4068-0DD9-ED4C-BE3D-9A589BBFF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46" y="3599117"/>
            <a:ext cx="6386936" cy="1499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Complex mixtures of grainsizes in substrate transport are barely accounted for in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7C219-960D-254D-9479-31AC2719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6" y="1351817"/>
            <a:ext cx="6386936" cy="219661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9D1EB6-3DF1-5447-BAA9-110A2B874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625789"/>
            <a:ext cx="7479323" cy="209713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B6B1A8E-4569-7348-8FAD-E4A9C7B3B156}"/>
              </a:ext>
            </a:extLst>
          </p:cNvPr>
          <p:cNvSpPr txBox="1">
            <a:spLocks/>
          </p:cNvSpPr>
          <p:nvPr/>
        </p:nvSpPr>
        <p:spPr>
          <a:xfrm>
            <a:off x="6676292" y="3599117"/>
            <a:ext cx="5699370" cy="1499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Polymeric substances, cyanobacteria, algae are efficient sediment binders, and cause flocculation.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But this process is usually not treated in models</a:t>
            </a:r>
          </a:p>
        </p:txBody>
      </p:sp>
    </p:spTree>
    <p:extLst>
      <p:ext uri="{BB962C8B-B14F-4D97-AF65-F5344CB8AC3E}">
        <p14:creationId xmlns:p14="http://schemas.microsoft.com/office/powerpoint/2010/main" val="187716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B3DD-D207-1D48-88A2-1F6E8476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8669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Human Interventions missing at </a:t>
            </a:r>
            <a:br>
              <a:rPr lang="en-US" sz="3600" dirty="0"/>
            </a:br>
            <a:r>
              <a:rPr lang="en-US" sz="3600" dirty="0" err="1"/>
              <a:t>morphodynamics</a:t>
            </a:r>
            <a:r>
              <a:rPr lang="en-US" sz="3600" dirty="0"/>
              <a:t> scale…</a:t>
            </a:r>
          </a:p>
        </p:txBody>
      </p:sp>
      <p:pic>
        <p:nvPicPr>
          <p:cNvPr id="6" name="Content Placeholder 5" descr="A picture containing photo, showing, different, items&#10;&#10;Description automatically generated">
            <a:extLst>
              <a:ext uri="{FF2B5EF4-FFF2-40B4-BE49-F238E27FC236}">
                <a16:creationId xmlns:a16="http://schemas.microsoft.com/office/drawing/2014/main" id="{BAAB5A2E-405D-E849-9E31-5B305609BB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6163" y="2280138"/>
            <a:ext cx="5681220" cy="3110466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28B77E-6AC4-A043-915B-4EDB5F7D5B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4615" y="2713273"/>
            <a:ext cx="5681219" cy="2158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445BB9-801F-AF40-86C2-87F8AE7544BB}"/>
              </a:ext>
            </a:extLst>
          </p:cNvPr>
          <p:cNvSpPr txBox="1"/>
          <p:nvPr/>
        </p:nvSpPr>
        <p:spPr>
          <a:xfrm>
            <a:off x="266163" y="5526042"/>
            <a:ext cx="5078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During severe weather events, humans intervene in </a:t>
            </a:r>
          </a:p>
          <a:p>
            <a:r>
              <a:rPr lang="en-US" dirty="0"/>
              <a:t>surface processes (all depicted are 2018 events)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AB258-4675-6F46-AB33-4561BEF2D066}"/>
              </a:ext>
            </a:extLst>
          </p:cNvPr>
          <p:cNvSpPr txBox="1"/>
          <p:nvPr/>
        </p:nvSpPr>
        <p:spPr>
          <a:xfrm>
            <a:off x="6323434" y="5348376"/>
            <a:ext cx="5523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“Deliberate, real‐time human interventions into geomorphic processes are a phenomenon</a:t>
            </a:r>
          </a:p>
          <a:p>
            <a:r>
              <a:rPr lang="en-US" dirty="0"/>
              <a:t>no off‐the‐shelf numerical model of </a:t>
            </a:r>
            <a:r>
              <a:rPr lang="en-US" dirty="0" err="1"/>
              <a:t>morphodynamics</a:t>
            </a:r>
            <a:r>
              <a:rPr lang="en-US" dirty="0"/>
              <a:t> is built to capture”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13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B3C4-A398-4D48-8716-37231AC6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250"/>
            <a:ext cx="10515600" cy="1325563"/>
          </a:xfrm>
        </p:spPr>
        <p:txBody>
          <a:bodyPr/>
          <a:lstStyle/>
          <a:p>
            <a:r>
              <a:rPr lang="en-US" dirty="0"/>
              <a:t>Some thoughts on needs from the stratigraphic community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7C5FF-2090-A64F-AB01-743CF4CD41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535" y="1616882"/>
            <a:ext cx="7116265" cy="3391144"/>
          </a:xfr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99537C42-1593-0444-8301-645C7BB4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4188680"/>
            <a:ext cx="4902200" cy="209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5B5E67-0B39-1147-8618-066B869995A5}"/>
              </a:ext>
            </a:extLst>
          </p:cNvPr>
          <p:cNvSpPr txBox="1"/>
          <p:nvPr/>
        </p:nvSpPr>
        <p:spPr>
          <a:xfrm>
            <a:off x="7565785" y="3312454"/>
            <a:ext cx="4350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Example… call to better “tag” carbon and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man-made material in source to sink models</a:t>
            </a:r>
          </a:p>
        </p:txBody>
      </p:sp>
    </p:spTree>
    <p:extLst>
      <p:ext uri="{BB962C8B-B14F-4D97-AF65-F5344CB8AC3E}">
        <p14:creationId xmlns:p14="http://schemas.microsoft.com/office/powerpoint/2010/main" val="2206458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477B-37FA-0446-84AD-8F01A1BB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model predictions of natural hazards, what holds us back?</a:t>
            </a:r>
          </a:p>
        </p:txBody>
      </p:sp>
      <p:pic>
        <p:nvPicPr>
          <p:cNvPr id="6" name="Content Placeholder 5" descr="A close up of a mountain&#10;&#10;Description automatically generated">
            <a:extLst>
              <a:ext uri="{FF2B5EF4-FFF2-40B4-BE49-F238E27FC236}">
                <a16:creationId xmlns:a16="http://schemas.microsoft.com/office/drawing/2014/main" id="{92D35725-5E7A-144D-9697-A8F934500B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1000" y="2002382"/>
            <a:ext cx="5181600" cy="345856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1DFA7-3540-D741-B207-49E349418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7994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Ideally, Earth surface models can contribute to quantitative 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pre-event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 risk assessments. But models fall short in several ways…</a:t>
            </a:r>
          </a:p>
          <a:p>
            <a:pPr marL="0" indent="0">
              <a:buNone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Extreme events needs to be better accounted for in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longterm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evolution models, cascading hazards requires coupled 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process models.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137E1-1D53-4149-AA90-DD09EC1B9885}"/>
              </a:ext>
            </a:extLst>
          </p:cNvPr>
          <p:cNvSpPr txBox="1"/>
          <p:nvPr/>
        </p:nvSpPr>
        <p:spPr>
          <a:xfrm>
            <a:off x="381000" y="5587971"/>
            <a:ext cx="239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Kettner</a:t>
            </a:r>
            <a:r>
              <a:rPr lang="en-US" dirty="0"/>
              <a:t> et al, EOS, 2018</a:t>
            </a:r>
          </a:p>
        </p:txBody>
      </p:sp>
    </p:spTree>
    <p:extLst>
      <p:ext uri="{BB962C8B-B14F-4D97-AF65-F5344CB8AC3E}">
        <p14:creationId xmlns:p14="http://schemas.microsoft.com/office/powerpoint/2010/main" val="2349360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895</Words>
  <Application>Microsoft Macintosh PowerPoint</Application>
  <PresentationFormat>Widescreen</PresentationFormat>
  <Paragraphs>123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Exploring Surface Processes: How to Build Coupled Models  Brainstorm </vt:lpstr>
      <vt:lpstr>Agenda</vt:lpstr>
      <vt:lpstr>PowerPoint Presentation</vt:lpstr>
      <vt:lpstr>PowerPoint Presentation</vt:lpstr>
      <vt:lpstr>Examples of community research questions*</vt:lpstr>
      <vt:lpstr>Fundamental sediment transport laws are not sufficient?</vt:lpstr>
      <vt:lpstr>Human Interventions missing at  morphodynamics scale…</vt:lpstr>
      <vt:lpstr>Some thoughts on needs from the stratigraphic community</vt:lpstr>
      <vt:lpstr>Better model predictions of natural hazards, what holds us back?</vt:lpstr>
      <vt:lpstr>Tectonics and surface processes? Does coupling of these processes matter?</vt:lpstr>
      <vt:lpstr>Cryosphere and surface processes?</vt:lpstr>
      <vt:lpstr>Organization</vt:lpstr>
      <vt:lpstr>Leading questions on scientific challenges….</vt:lpstr>
      <vt:lpstr>Leading questions on the tools:</vt:lpstr>
      <vt:lpstr>Two mindsets game: use the pens &amp; notepads</vt:lpstr>
      <vt:lpstr>Make it happen….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Surface Processes: How to Build Coupled Models  Brainstorm </dc:title>
  <dc:creator>Microsoft Office User</dc:creator>
  <cp:lastModifiedBy>Microsoft Office User</cp:lastModifiedBy>
  <cp:revision>27</cp:revision>
  <dcterms:created xsi:type="dcterms:W3CDTF">2019-12-08T14:19:29Z</dcterms:created>
  <dcterms:modified xsi:type="dcterms:W3CDTF">2019-12-08T22:32:22Z</dcterms:modified>
</cp:coreProperties>
</file>